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70" r:id="rId3"/>
    <p:sldId id="461" r:id="rId4"/>
    <p:sldId id="468" r:id="rId5"/>
    <p:sldId id="471" r:id="rId6"/>
    <p:sldId id="435" r:id="rId7"/>
    <p:sldId id="469" r:id="rId8"/>
    <p:sldId id="462" r:id="rId9"/>
    <p:sldId id="464" r:id="rId10"/>
    <p:sldId id="452" r:id="rId11"/>
    <p:sldId id="410" r:id="rId12"/>
  </p:sldIdLst>
  <p:sldSz cx="9144000" cy="6858000" type="screen4x3"/>
  <p:notesSz cx="6765925" cy="98679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E09"/>
    <a:srgbClr val="EB8D03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3683" autoAdjust="0"/>
  </p:normalViewPr>
  <p:slideViewPr>
    <p:cSldViewPr>
      <p:cViewPr varScale="1">
        <p:scale>
          <a:sx n="102" d="100"/>
          <a:sy n="102" d="100"/>
        </p:scale>
        <p:origin x="11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32458" y="0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A761-0DE0-4B66-A9FF-66CEB4D6C882}" type="datetimeFigureOut">
              <a:rPr lang="nl-NL" smtClean="0"/>
              <a:t>02-06-2015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2792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32458" y="9372792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76C2C-D0A4-490C-8366-01AA4B4102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5928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32458" y="0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1E053-9F4D-426D-BA73-F13265799B5F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6593" y="4687253"/>
            <a:ext cx="5412740" cy="44405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2792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32458" y="9372792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7A701-243E-4B3C-BD83-15A9CDDEF76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5331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429124" y="2857497"/>
            <a:ext cx="4214842" cy="107157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429124" y="3962416"/>
            <a:ext cx="4214842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572264" y="5857892"/>
            <a:ext cx="2133600" cy="365125"/>
          </a:xfrm>
        </p:spPr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30" y="269277"/>
            <a:ext cx="6190310" cy="31069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effectLst>
            <a:softEdge rad="12700"/>
          </a:effectLst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488" b="67291"/>
          <a:stretch/>
        </p:blipFill>
        <p:spPr>
          <a:xfrm>
            <a:off x="169326" y="765616"/>
            <a:ext cx="658258" cy="459615"/>
          </a:xfrm>
          <a:prstGeom prst="rect">
            <a:avLst/>
          </a:prstGeom>
        </p:spPr>
      </p:pic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067" y="267872"/>
            <a:ext cx="1850733" cy="92888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201673"/>
            <a:ext cx="5328592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cxnSp>
        <p:nvCxnSpPr>
          <p:cNvPr id="14" name="Rechte verbindingslijn 13"/>
          <p:cNvCxnSpPr/>
          <p:nvPr userDrawn="1"/>
        </p:nvCxnSpPr>
        <p:spPr>
          <a:xfrm>
            <a:off x="457200" y="1268638"/>
            <a:ext cx="8229600" cy="0"/>
          </a:xfrm>
          <a:prstGeom prst="line">
            <a:avLst/>
          </a:prstGeom>
          <a:ln w="12700">
            <a:solidFill>
              <a:srgbClr val="EB8D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Picture 6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2" cstate="print"/>
          <a:srcRect l="10418"/>
          <a:stretch>
            <a:fillRect/>
          </a:stretch>
        </p:blipFill>
        <p:spPr bwMode="auto">
          <a:xfrm>
            <a:off x="0" y="1071546"/>
            <a:ext cx="3071802" cy="500066"/>
          </a:xfrm>
          <a:prstGeom prst="rect">
            <a:avLst/>
          </a:prstGeom>
          <a:noFill/>
        </p:spPr>
      </p:pic>
      <p:sp>
        <p:nvSpPr>
          <p:cNvPr id="8" name="Titel 1"/>
          <p:cNvSpPr txBox="1">
            <a:spLocks/>
          </p:cNvSpPr>
          <p:nvPr userDrawn="1"/>
        </p:nvSpPr>
        <p:spPr>
          <a:xfrm>
            <a:off x="457200" y="274638"/>
            <a:ext cx="64722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000">
                <a:solidFill>
                  <a:srgbClr val="FFC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0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Klik om de stijl te bewerken</a:t>
            </a: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5351" y="0"/>
            <a:ext cx="2418649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8" name="Picture 6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2" cstate="print"/>
          <a:srcRect l="10418"/>
          <a:stretch>
            <a:fillRect/>
          </a:stretch>
        </p:blipFill>
        <p:spPr bwMode="auto">
          <a:xfrm>
            <a:off x="0" y="1071546"/>
            <a:ext cx="3071802" cy="500066"/>
          </a:xfrm>
          <a:prstGeom prst="rect">
            <a:avLst/>
          </a:prstGeom>
          <a:noFill/>
        </p:spPr>
      </p:pic>
      <p:sp>
        <p:nvSpPr>
          <p:cNvPr id="9" name="Titel 1"/>
          <p:cNvSpPr txBox="1">
            <a:spLocks/>
          </p:cNvSpPr>
          <p:nvPr userDrawn="1"/>
        </p:nvSpPr>
        <p:spPr>
          <a:xfrm>
            <a:off x="457200" y="274638"/>
            <a:ext cx="64722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000">
                <a:solidFill>
                  <a:srgbClr val="FFC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0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Klik om de stijl te bewerken</a:t>
            </a: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5351" y="0"/>
            <a:ext cx="2418649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0" name="Picture 6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2" cstate="print"/>
          <a:srcRect l="10418"/>
          <a:stretch>
            <a:fillRect/>
          </a:stretch>
        </p:blipFill>
        <p:spPr bwMode="auto">
          <a:xfrm>
            <a:off x="0" y="1071546"/>
            <a:ext cx="3071802" cy="500066"/>
          </a:xfrm>
          <a:prstGeom prst="rect">
            <a:avLst/>
          </a:prstGeom>
          <a:noFill/>
        </p:spPr>
      </p:pic>
      <p:sp>
        <p:nvSpPr>
          <p:cNvPr id="11" name="Titel 1"/>
          <p:cNvSpPr txBox="1">
            <a:spLocks/>
          </p:cNvSpPr>
          <p:nvPr userDrawn="1"/>
        </p:nvSpPr>
        <p:spPr>
          <a:xfrm>
            <a:off x="457200" y="274638"/>
            <a:ext cx="64722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000">
                <a:solidFill>
                  <a:srgbClr val="FFC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0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Klik om de stijl te bewerken</a:t>
            </a: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" name="Picture 2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5351" y="0"/>
            <a:ext cx="2418649" cy="150017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24722-C13C-44FB-8BC8-2821DA98850D}" type="datetimeFigureOut">
              <a:rPr lang="nl-NL" smtClean="0"/>
              <a:pPr/>
              <a:t>02-06-2015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283968" y="4509120"/>
            <a:ext cx="4214842" cy="1752600"/>
          </a:xfrm>
        </p:spPr>
        <p:txBody>
          <a:bodyPr>
            <a:normAutofit/>
          </a:bodyPr>
          <a:lstStyle/>
          <a:p>
            <a:pPr algn="r"/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Lucas Rurup</a:t>
            </a:r>
          </a:p>
          <a:p>
            <a:pPr algn="r"/>
            <a:r>
              <a:rPr lang="nl-NL" dirty="0" smtClean="0"/>
              <a:t>03-06-2015</a:t>
            </a:r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899592" y="3789040"/>
            <a:ext cx="7632848" cy="1071570"/>
          </a:xfrm>
        </p:spPr>
        <p:txBody>
          <a:bodyPr>
            <a:normAutofit/>
          </a:bodyPr>
          <a:lstStyle/>
          <a:p>
            <a:pPr algn="r"/>
            <a:r>
              <a:rPr lang="nl-NL" dirty="0" smtClean="0"/>
              <a:t>Grootnetwerk 2015,</a:t>
            </a:r>
            <a:br>
              <a:rPr lang="nl-NL" dirty="0" smtClean="0"/>
            </a:br>
            <a:r>
              <a:rPr lang="nl-NL" dirty="0" smtClean="0"/>
              <a:t>een blik vooruit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Programma	</a:t>
            </a:r>
            <a:endParaRPr lang="nl-NL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>
          <a:xfrm>
            <a:off x="642938" y="1857375"/>
            <a:ext cx="7961510" cy="4739977"/>
          </a:xfrm>
          <a:prstGeom prst="rect">
            <a:avLst/>
          </a:prstGeom>
          <a:effectLst>
            <a:softEdge rad="12700"/>
          </a:effectLst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Font typeface="Arial" pitchFamily="34" charset="0"/>
              <a:buNone/>
            </a:pPr>
            <a:r>
              <a:rPr lang="nl-NL" altLang="nl-NL" sz="2100" b="1" dirty="0"/>
              <a:t>08.45 uur 	Welkom en inleiding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altLang="nl-NL" sz="2100" b="1" dirty="0"/>
              <a:t>09.00 uur 	</a:t>
            </a:r>
            <a:r>
              <a:rPr lang="nl-NL" altLang="nl-NL" sz="2100" b="1" dirty="0" smtClean="0"/>
              <a:t>Cyberpesten, </a:t>
            </a:r>
            <a:r>
              <a:rPr lang="nl-NL" sz="2100" b="1" dirty="0" smtClean="0"/>
              <a:t>Ivo Wouters</a:t>
            </a:r>
            <a:endParaRPr lang="nl-NL" sz="2100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2100" b="1" dirty="0"/>
              <a:t>10.00 </a:t>
            </a:r>
            <a:r>
              <a:rPr lang="nl-NL" sz="2100" b="1" dirty="0" smtClean="0"/>
              <a:t>uur</a:t>
            </a:r>
            <a:r>
              <a:rPr lang="nl-NL" sz="2100" b="1" dirty="0"/>
              <a:t>	</a:t>
            </a:r>
            <a:r>
              <a:rPr lang="nl-NL" sz="2100" b="1" dirty="0" smtClean="0"/>
              <a:t>Koffie/thee</a:t>
            </a:r>
            <a:endParaRPr lang="nl-NL" sz="2100" b="1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2100" b="1" dirty="0" smtClean="0"/>
              <a:t>10.30 uur</a:t>
            </a:r>
            <a:r>
              <a:rPr lang="nl-NL" sz="2100" b="1" dirty="0"/>
              <a:t>	</a:t>
            </a:r>
            <a:r>
              <a:rPr lang="nl-NL" sz="2100" b="1" dirty="0" smtClean="0"/>
              <a:t>Presentaties </a:t>
            </a:r>
            <a:r>
              <a:rPr lang="nl-NL" sz="2100" b="1" dirty="0"/>
              <a:t>en workshops </a:t>
            </a:r>
            <a:endParaRPr lang="nl-NL" sz="2100" b="1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1</a:t>
            </a:r>
            <a:r>
              <a:rPr lang="nl-NL" sz="1800" dirty="0"/>
              <a:t>. </a:t>
            </a:r>
            <a:r>
              <a:rPr lang="nl-NL" sz="1800" dirty="0"/>
              <a:t>Ondersteuning uit het SO &amp; SBO </a:t>
            </a:r>
            <a:r>
              <a:rPr lang="nl-NL" sz="1800" dirty="0" smtClean="0"/>
              <a:t> 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/>
              <a:t>	</a:t>
            </a:r>
            <a:r>
              <a:rPr lang="nl-NL" sz="1800" dirty="0" smtClean="0"/>
              <a:t>		2</a:t>
            </a:r>
            <a:r>
              <a:rPr lang="nl-NL" sz="1800" dirty="0"/>
              <a:t>. </a:t>
            </a:r>
            <a:r>
              <a:rPr lang="nl-NL" sz="1800" dirty="0" smtClean="0"/>
              <a:t>Ontwikkelingsvoorsprong bij jonge kinderen 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3</a:t>
            </a:r>
            <a:r>
              <a:rPr lang="nl-NL" sz="1800" dirty="0"/>
              <a:t>. </a:t>
            </a:r>
            <a:r>
              <a:rPr lang="nl-NL" sz="1800" dirty="0" smtClean="0"/>
              <a:t>Leerwanden in de klas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4</a:t>
            </a:r>
            <a:r>
              <a:rPr lang="nl-NL" sz="1800" dirty="0"/>
              <a:t>. </a:t>
            </a:r>
            <a:r>
              <a:rPr lang="nl-NL" sz="1800" dirty="0" smtClean="0"/>
              <a:t>Peer-mediation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5</a:t>
            </a:r>
            <a:r>
              <a:rPr lang="nl-NL" sz="1800" dirty="0"/>
              <a:t>. </a:t>
            </a:r>
            <a:r>
              <a:rPr lang="nl-NL" sz="1800" dirty="0" smtClean="0"/>
              <a:t>Woordenschatontwikkeling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6</a:t>
            </a:r>
            <a:r>
              <a:rPr lang="nl-NL" sz="1800" dirty="0"/>
              <a:t>. </a:t>
            </a:r>
            <a:r>
              <a:rPr lang="nl-NL" sz="1800" dirty="0" smtClean="0"/>
              <a:t>Cyberpesten, een vervolg.</a:t>
            </a:r>
            <a:endParaRPr lang="nl-NL" sz="1800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2100" b="1" dirty="0" smtClean="0"/>
              <a:t>11.30 		Een zaal vol verhaal</a:t>
            </a:r>
            <a:endParaRPr lang="nl-NL" sz="2100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2100" b="1" dirty="0"/>
              <a:t>12.30 </a:t>
            </a:r>
            <a:r>
              <a:rPr lang="nl-NL" sz="2100" b="1" dirty="0" smtClean="0"/>
              <a:t>		Afsluiting</a:t>
            </a:r>
            <a:endParaRPr lang="nl-NL" altLang="nl-NL" sz="2100" b="1" dirty="0"/>
          </a:p>
        </p:txBody>
      </p:sp>
    </p:spTree>
    <p:extLst>
      <p:ext uri="{BB962C8B-B14F-4D97-AF65-F5344CB8AC3E}">
        <p14:creationId xmlns:p14="http://schemas.microsoft.com/office/powerpoint/2010/main" val="152555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nl-NL" dirty="0" smtClean="0"/>
          </a:p>
          <a:p>
            <a:pPr algn="ctr">
              <a:buNone/>
            </a:pPr>
            <a:endParaRPr lang="en-US" sz="4400" dirty="0" smtClean="0"/>
          </a:p>
        </p:txBody>
      </p:sp>
      <p:sp>
        <p:nvSpPr>
          <p:cNvPr id="5" name="Tijdelijke aanduiding voor inhoud 3"/>
          <p:cNvSpPr txBox="1">
            <a:spLocks/>
          </p:cNvSpPr>
          <p:nvPr/>
        </p:nvSpPr>
        <p:spPr>
          <a:xfrm>
            <a:off x="500034" y="2663679"/>
            <a:ext cx="8229600" cy="2349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7200" dirty="0" smtClean="0">
                <a:solidFill>
                  <a:srgbClr val="EB8D03"/>
                </a:solidFill>
                <a:latin typeface="+mj-lt"/>
                <a:ea typeface="+mj-ea"/>
                <a:cs typeface="Arial" charset="0"/>
              </a:rPr>
              <a:t>Dank u </a:t>
            </a:r>
            <a:r>
              <a:rPr lang="en-US" sz="7200" dirty="0" err="1" smtClean="0">
                <a:solidFill>
                  <a:srgbClr val="EB8D03"/>
                </a:solidFill>
                <a:latin typeface="+mj-lt"/>
                <a:ea typeface="+mj-ea"/>
                <a:cs typeface="Arial" charset="0"/>
              </a:rPr>
              <a:t>wel</a:t>
            </a:r>
            <a:r>
              <a:rPr lang="en-US" sz="7200" dirty="0" smtClean="0">
                <a:solidFill>
                  <a:srgbClr val="EB8D03"/>
                </a:solidFill>
                <a:latin typeface="+mj-lt"/>
                <a:ea typeface="+mj-ea"/>
                <a:cs typeface="Arial" charset="0"/>
              </a:rPr>
              <a:t>!!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sz="2000" dirty="0"/>
              <a:t>Het ondersteunen en faciliteren van goed </a:t>
            </a:r>
            <a:r>
              <a:rPr lang="nl-NL" sz="2000" dirty="0" smtClean="0"/>
              <a:t>onderwijs</a:t>
            </a:r>
            <a:endParaRPr lang="nl-NL" sz="2000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sz="2000" dirty="0"/>
              <a:t>Goede samenwerking met de zorgpartners </a:t>
            </a:r>
            <a:r>
              <a:rPr lang="nl-NL" sz="2000" dirty="0" smtClean="0"/>
              <a:t>realiseren</a:t>
            </a:r>
            <a:endParaRPr lang="nl-NL" sz="2000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sz="2000" dirty="0"/>
              <a:t>Zorgen voor een dekkend netwerk voor alle leerlingen.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sz="2000" dirty="0"/>
              <a:t>Betrokkenen zelf passend laten arrangeren naar specifieke onderwijsvoorzieningen.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nl-NL" sz="2000" dirty="0"/>
              <a:t>De ondersteuning van ouders realiseren.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sz="2000" dirty="0"/>
              <a:t>De financiële beheersbaarheid en transparantie bewaken.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sz="2000" dirty="0"/>
              <a:t>Een transparante organisatie </a:t>
            </a:r>
            <a:r>
              <a:rPr lang="nl-NL" sz="2000" dirty="0" smtClean="0"/>
              <a:t>zijn</a:t>
            </a:r>
            <a:endParaRPr lang="nl-NL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Doelstellingen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2487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Goed onderwijs</a:t>
            </a:r>
            <a:endParaRPr lang="nl-NL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5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nl-NL" altLang="nl-NL" sz="2000" b="1" dirty="0"/>
              <a:t>Professionalisering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/>
              <a:t>Leerkrachtdagen </a:t>
            </a:r>
            <a:br>
              <a:rPr lang="nl-NL" altLang="nl-NL" sz="2000" dirty="0"/>
            </a:br>
            <a:r>
              <a:rPr lang="nl-NL" altLang="nl-NL" sz="2000" dirty="0" err="1"/>
              <a:t>Teach</a:t>
            </a:r>
            <a:r>
              <a:rPr lang="nl-NL" altLang="nl-NL" sz="2000" dirty="0"/>
              <a:t>, combi-klas, autisme, kleuters met voorsprong, communicatie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/>
              <a:t>Netwerken</a:t>
            </a:r>
            <a:br>
              <a:rPr lang="nl-NL" altLang="nl-NL" sz="2000" dirty="0"/>
            </a:br>
            <a:r>
              <a:rPr lang="nl-NL" altLang="nl-NL" sz="2000" dirty="0" smtClean="0"/>
              <a:t>Veerkracht in je werk, </a:t>
            </a:r>
            <a:r>
              <a:rPr lang="nl-NL" altLang="nl-NL" sz="2000" dirty="0" err="1"/>
              <a:t>Teach</a:t>
            </a:r>
            <a:r>
              <a:rPr lang="nl-NL" altLang="nl-NL" sz="2000" dirty="0"/>
              <a:t> voor het jonge kind, Getalbegrip, TOS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altLang="nl-NL" sz="2000" b="1" dirty="0" smtClean="0"/>
              <a:t/>
            </a:r>
            <a:br>
              <a:rPr lang="nl-NL" altLang="nl-NL" sz="2000" b="1" dirty="0" smtClean="0"/>
            </a:br>
            <a:r>
              <a:rPr lang="nl-NL" altLang="nl-NL" sz="2000" b="1" dirty="0" smtClean="0"/>
              <a:t>Projecten</a:t>
            </a:r>
            <a:endParaRPr lang="nl-NL" altLang="nl-NL" sz="2000" b="1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/>
              <a:t>Groepsplannen en 4D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Voorschools- basisschool ‘</a:t>
            </a:r>
            <a:r>
              <a:rPr lang="nl-NL" altLang="nl-NL" sz="2000" dirty="0"/>
              <a:t>de kleine Eigen Wijzer</a:t>
            </a:r>
            <a:r>
              <a:rPr lang="nl-NL" altLang="nl-NL" sz="2000" dirty="0" smtClean="0"/>
              <a:t>’, Heemstede Haarlem</a:t>
            </a:r>
            <a:endParaRPr lang="nl-NL" altLang="nl-NL" sz="20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/>
              <a:t>VO overdracht ‘de Eigen Wijzer’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Leerlijnen </a:t>
            </a:r>
            <a:r>
              <a:rPr lang="nl-NL" altLang="nl-NL" sz="2000" dirty="0"/>
              <a:t>voor PRO (rekenen en spelling)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Directietraining-</a:t>
            </a:r>
            <a:r>
              <a:rPr lang="nl-NL" altLang="nl-NL" sz="2000" dirty="0"/>
              <a:t>&gt; teamtraining /ouderavond over </a:t>
            </a:r>
            <a:r>
              <a:rPr lang="nl-NL" altLang="nl-NL" sz="2000" dirty="0" smtClean="0"/>
              <a:t>communicatie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Leerkracht in beeld</a:t>
            </a: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26005713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Ondersteunen in de klas</a:t>
            </a:r>
            <a:endParaRPr lang="nl-NL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>
          <a:xfrm>
            <a:off x="642938" y="1857375"/>
            <a:ext cx="7961510" cy="4739977"/>
          </a:xfrm>
          <a:prstGeom prst="rect">
            <a:avLst/>
          </a:prstGeom>
          <a:effectLst>
            <a:softEdge rad="127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nl-NL" altLang="nl-NL" sz="2000" b="1" dirty="0" smtClean="0"/>
              <a:t>Ambulante begeleiding in het team Passend onderwijs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Petra den Boer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Sjors van de Eng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/>
              <a:t>Anneke </a:t>
            </a:r>
            <a:r>
              <a:rPr lang="nl-NL" altLang="nl-NL" sz="2000" dirty="0" smtClean="0"/>
              <a:t>Nieuwboer (op kantoor)</a:t>
            </a:r>
            <a:endParaRPr lang="nl-NL" altLang="nl-NL" sz="20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Wendela Weel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Anja Wierts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nl-NL" altLang="nl-NL" sz="20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nl-NL" altLang="nl-NL" sz="2000" b="1" dirty="0" smtClean="0"/>
              <a:t>Afspraken over ondersteuning vanuit cluster 3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nl-NL" altLang="nl-NL" sz="20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nl-NL" altLang="nl-NL" sz="20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nl-NL" altLang="nl-NL" sz="2000" dirty="0"/>
          </a:p>
        </p:txBody>
      </p:sp>
    </p:spTree>
    <p:extLst>
      <p:ext uri="{BB962C8B-B14F-4D97-AF65-F5344CB8AC3E}">
        <p14:creationId xmlns:p14="http://schemas.microsoft.com/office/powerpoint/2010/main" val="193421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Transitie naar transformatie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CJG-coach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SO-SBO &amp; en de </a:t>
            </a:r>
            <a:r>
              <a:rPr lang="nl-NL" altLang="nl-NL" sz="2000" dirty="0"/>
              <a:t>jeugdzorg  </a:t>
            </a:r>
            <a:r>
              <a:rPr lang="nl-NL" altLang="nl-NL" sz="2000" dirty="0" smtClean="0"/>
              <a:t>(OCK- </a:t>
            </a:r>
            <a:r>
              <a:rPr lang="nl-NL" altLang="nl-NL" sz="2000" dirty="0"/>
              <a:t>J</a:t>
            </a:r>
            <a:r>
              <a:rPr lang="nl-NL" altLang="nl-NL" sz="2000" dirty="0" smtClean="0"/>
              <a:t>eugdriagg)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Teamtrainingen en intervisie HG en KM, </a:t>
            </a:r>
            <a:br>
              <a:rPr lang="nl-NL" altLang="nl-NL" sz="2000" dirty="0" smtClean="0"/>
            </a:br>
            <a:r>
              <a:rPr lang="nl-NL" altLang="nl-NL" sz="2000" dirty="0" smtClean="0"/>
              <a:t>Veilig thuis &amp; Lock</a:t>
            </a:r>
            <a:endParaRPr lang="nl-NL" altLang="nl-NL" sz="2000" dirty="0"/>
          </a:p>
          <a:p>
            <a:pPr>
              <a:lnSpc>
                <a:spcPct val="110000"/>
              </a:lnSpc>
            </a:pPr>
            <a:endParaRPr lang="nl-NL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Jeugdzorg	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19498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Dekkend netwerk</a:t>
            </a:r>
            <a:endParaRPr lang="nl-NL" dirty="0"/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451179"/>
              </p:ext>
            </p:extLst>
          </p:nvPr>
        </p:nvGraphicFramePr>
        <p:xfrm>
          <a:off x="683568" y="1628800"/>
          <a:ext cx="7848872" cy="2117202"/>
        </p:xfrm>
        <a:graphic>
          <a:graphicData uri="http://schemas.openxmlformats.org/drawingml/2006/table">
            <a:tbl>
              <a:tblPr/>
              <a:tblGrid>
                <a:gridCol w="2564482"/>
                <a:gridCol w="5284390"/>
              </a:tblGrid>
              <a:tr h="502534"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latin typeface="Calibri"/>
                          <a:ea typeface="Times New Roman"/>
                          <a:cs typeface="Times New Roman"/>
                        </a:rPr>
                        <a:t>Leerlingen</a:t>
                      </a:r>
                      <a:endParaRPr lang="nl-NL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Teldatum: 1-10-2014</a:t>
                      </a:r>
                      <a:endParaRPr lang="nl-NL" sz="20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2534"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latin typeface="Calibri"/>
                          <a:ea typeface="Times New Roman"/>
                          <a:cs typeface="Times New Roman"/>
                        </a:rPr>
                        <a:t>21.241</a:t>
                      </a:r>
                      <a:endParaRPr lang="nl-NL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latin typeface="Calibri"/>
                          <a:ea typeface="Times New Roman"/>
                          <a:cs typeface="Times New Roman"/>
                        </a:rPr>
                        <a:t>Alle</a:t>
                      </a:r>
                      <a:r>
                        <a:rPr lang="nl-NL" sz="20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scholen (23 besturen, 90 scholen) </a:t>
                      </a:r>
                      <a:endParaRPr lang="nl-NL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02534"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latin typeface="Calibri"/>
                          <a:ea typeface="Times New Roman"/>
                          <a:cs typeface="Times New Roman"/>
                        </a:rPr>
                        <a:t>422</a:t>
                      </a:r>
                      <a:r>
                        <a:rPr lang="nl-NL" sz="20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(1.99%)</a:t>
                      </a:r>
                      <a:endParaRPr lang="nl-NL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latin typeface="Calibri"/>
                          <a:ea typeface="Times New Roman"/>
                          <a:cs typeface="Times New Roman"/>
                        </a:rPr>
                        <a:t>Speciaal basisonderwijs (landelijk 2,47%)</a:t>
                      </a:r>
                      <a:endParaRPr lang="nl-NL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02534"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latin typeface="+mn-lt"/>
                          <a:ea typeface="Times New Roman"/>
                          <a:cs typeface="Times New Roman"/>
                        </a:rPr>
                        <a:t>233</a:t>
                      </a:r>
                      <a:r>
                        <a:rPr lang="nl-NL" sz="20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(1,10%)</a:t>
                      </a:r>
                      <a:endParaRPr lang="nl-NL" sz="2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81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dirty="0" smtClean="0">
                          <a:latin typeface="Calibri"/>
                          <a:ea typeface="Times New Roman"/>
                          <a:cs typeface="Times New Roman"/>
                        </a:rPr>
                        <a:t>Speciaal onderwijs (landelijk</a:t>
                      </a:r>
                      <a:r>
                        <a:rPr lang="nl-NL" sz="20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1,63%)</a:t>
                      </a:r>
                      <a:r>
                        <a:rPr lang="nl-NL" sz="2000" dirty="0" smtClean="0"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nl-NL" sz="2000" dirty="0" smtClean="0"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nl-NL" sz="2000" dirty="0" smtClean="0">
                          <a:latin typeface="+mn-lt"/>
                          <a:ea typeface="Times New Roman"/>
                          <a:cs typeface="Times New Roman"/>
                        </a:rPr>
                        <a:t>Cluster 3 en 4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2" name="Rechthoek 1"/>
          <p:cNvSpPr/>
          <p:nvPr/>
        </p:nvSpPr>
        <p:spPr>
          <a:xfrm>
            <a:off x="611560" y="3933056"/>
            <a:ext cx="6912768" cy="1768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45720" lvl="0" indent="-342900">
              <a:lnSpc>
                <a:spcPct val="11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Leerlingen met extra aandacht	55  </a:t>
            </a:r>
          </a:p>
          <a:p>
            <a:pPr marL="342900" marR="45720" lvl="0" indent="-342900">
              <a:lnSpc>
                <a:spcPct val="11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Thuiszitters			11 (tot 4 weken)						5 </a:t>
            </a:r>
            <a:r>
              <a:rPr lang="nl-NL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lln</a:t>
            </a:r>
            <a:r>
              <a:rPr lang="nl-NL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 maand -3 </a:t>
            </a:r>
            <a:r>
              <a:rPr lang="nl-NL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mnd</a:t>
            </a:r>
            <a:r>
              <a:rPr lang="nl-NL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nl-NL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6 (&gt; 3 maanden)</a:t>
            </a:r>
          </a:p>
          <a:p>
            <a:pPr marL="342900" marR="45720" lvl="0" indent="-342900">
              <a:lnSpc>
                <a:spcPct val="11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Verwijdering			0</a:t>
            </a:r>
            <a:endParaRPr lang="nl-N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51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201673"/>
            <a:ext cx="5904656" cy="1143000"/>
          </a:xfrm>
        </p:spPr>
        <p:txBody>
          <a:bodyPr>
            <a:normAutofit/>
          </a:bodyPr>
          <a:lstStyle/>
          <a:p>
            <a:r>
              <a:rPr lang="nl-NL" dirty="0" smtClean="0"/>
              <a:t>Zelf arrangeren, rol van ouders</a:t>
            </a:r>
            <a:endParaRPr lang="nl-NL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>
          <a:xfrm>
            <a:off x="642938" y="1857375"/>
            <a:ext cx="7961510" cy="4739977"/>
          </a:xfrm>
          <a:prstGeom prst="rect">
            <a:avLst/>
          </a:prstGeom>
          <a:effectLst>
            <a:softEdge rad="127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nl-NL" altLang="nl-NL" sz="2000" dirty="0" smtClean="0"/>
              <a:t>Reacties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Inspectie, tweede deskundige oordeel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Bestuur en OPR willen de driehoek vasthouden</a:t>
            </a:r>
            <a:endParaRPr lang="nl-NL" altLang="nl-NL" sz="2000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nl-NL" altLang="nl-NL" sz="20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nl-NL" altLang="nl-NL" sz="2000" dirty="0" smtClean="0"/>
              <a:t>Aanpassingen:</a:t>
            </a:r>
            <a:endParaRPr lang="nl-NL" altLang="nl-NL" sz="20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Tweede deskundige op verzoek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Ouderfolder</a:t>
            </a:r>
            <a:endParaRPr lang="nl-NL" altLang="nl-NL" sz="20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altLang="nl-NL" sz="2000" dirty="0" smtClean="0"/>
              <a:t>Plaatsen nadat de TLV is afgegeven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</a:pPr>
            <a:endParaRPr lang="nl-NL" altLang="nl-NL" sz="2000" b="1" dirty="0"/>
          </a:p>
        </p:txBody>
      </p:sp>
    </p:spTree>
    <p:extLst>
      <p:ext uri="{BB962C8B-B14F-4D97-AF65-F5344CB8AC3E}">
        <p14:creationId xmlns:p14="http://schemas.microsoft.com/office/powerpoint/2010/main" val="398759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77 Scholen € 18 en &gt; € 250 </a:t>
            </a:r>
            <a:br>
              <a:rPr lang="nl-NL" sz="2400" dirty="0"/>
            </a:br>
            <a:r>
              <a:rPr lang="nl-NL" sz="2400" dirty="0"/>
              <a:t>	</a:t>
            </a:r>
            <a:r>
              <a:rPr lang="nl-NL" sz="2000" dirty="0" smtClean="0"/>
              <a:t>1.3</a:t>
            </a:r>
            <a:r>
              <a:rPr lang="nl-NL" sz="2000" dirty="0"/>
              <a:t>% (1) &lt; €100</a:t>
            </a:r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dirty="0" smtClean="0"/>
              <a:t>10,4</a:t>
            </a:r>
            <a:r>
              <a:rPr lang="nl-NL" sz="2000" dirty="0"/>
              <a:t>% (8) € 100- € 169</a:t>
            </a:r>
            <a:br>
              <a:rPr lang="nl-NL" sz="2000" dirty="0"/>
            </a:br>
            <a:r>
              <a:rPr lang="nl-NL" sz="2000" dirty="0"/>
              <a:t>	88,3% (68) &gt; € </a:t>
            </a:r>
            <a:r>
              <a:rPr lang="nl-NL" sz="2000" dirty="0" smtClean="0"/>
              <a:t>170</a:t>
            </a:r>
          </a:p>
          <a:p>
            <a:pPr marL="0" indent="0">
              <a:buNone/>
            </a:pPr>
            <a:endParaRPr lang="nl-NL" sz="2000" dirty="0"/>
          </a:p>
          <a:p>
            <a:r>
              <a:rPr lang="nl-NL" sz="2400" dirty="0" smtClean="0"/>
              <a:t>29 </a:t>
            </a:r>
            <a:r>
              <a:rPr lang="nl-NL" sz="2400" dirty="0"/>
              <a:t>scholen &lt; € </a:t>
            </a:r>
            <a:r>
              <a:rPr lang="nl-NL" sz="2400" dirty="0" smtClean="0"/>
              <a:t>220</a:t>
            </a:r>
            <a:br>
              <a:rPr lang="nl-NL" sz="2400" dirty="0" smtClean="0"/>
            </a:br>
            <a:r>
              <a:rPr lang="nl-NL" sz="2400" dirty="0" smtClean="0"/>
              <a:t>11 </a:t>
            </a:r>
            <a:r>
              <a:rPr lang="nl-NL" sz="2400" dirty="0"/>
              <a:t>scholen = € </a:t>
            </a:r>
            <a:r>
              <a:rPr lang="nl-NL" sz="2400" dirty="0" smtClean="0"/>
              <a:t>220</a:t>
            </a:r>
            <a:br>
              <a:rPr lang="nl-NL" sz="2400" dirty="0" smtClean="0"/>
            </a:br>
            <a:r>
              <a:rPr lang="nl-NL" sz="2400" dirty="0" smtClean="0"/>
              <a:t>37 </a:t>
            </a:r>
            <a:r>
              <a:rPr lang="nl-NL" sz="2400" dirty="0"/>
              <a:t>scholen &gt; € 220</a:t>
            </a:r>
          </a:p>
          <a:p>
            <a:pPr marL="0" indent="0">
              <a:buNone/>
            </a:pPr>
            <a:r>
              <a:rPr lang="nl-NL" sz="2400" dirty="0" smtClean="0"/>
              <a:t> </a:t>
            </a:r>
          </a:p>
          <a:p>
            <a:pPr marL="0" indent="0">
              <a:buNone/>
            </a:pPr>
            <a:r>
              <a:rPr lang="nl-NL" sz="2400" dirty="0" smtClean="0"/>
              <a:t>Directienetwerk oktober</a:t>
            </a:r>
            <a:endParaRPr lang="nl-NL" sz="24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Ondersteuningsmiddelen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6384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Transparante organisatie</a:t>
            </a:r>
            <a:endParaRPr lang="nl-NL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6751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2483</TotalTime>
  <Words>201</Words>
  <Application>Microsoft Office PowerPoint</Application>
  <PresentationFormat>Diavoorstelling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Office-thema</vt:lpstr>
      <vt:lpstr>Grootnetwerk 2015, een blik vooruit</vt:lpstr>
      <vt:lpstr>Doelstellingen</vt:lpstr>
      <vt:lpstr>Goed onderwijs</vt:lpstr>
      <vt:lpstr>Ondersteunen in de klas</vt:lpstr>
      <vt:lpstr>Jeugdzorg </vt:lpstr>
      <vt:lpstr>Dekkend netwerk</vt:lpstr>
      <vt:lpstr>Zelf arrangeren, rol van ouders</vt:lpstr>
      <vt:lpstr>Ondersteuningsmiddelen</vt:lpstr>
      <vt:lpstr>Transparante organisatie</vt:lpstr>
      <vt:lpstr>Programma 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administrator</dc:creator>
  <cp:lastModifiedBy>L.Rurup</cp:lastModifiedBy>
  <cp:revision>221</cp:revision>
  <cp:lastPrinted>2013-02-11T13:28:20Z</cp:lastPrinted>
  <dcterms:created xsi:type="dcterms:W3CDTF">2010-03-04T08:20:23Z</dcterms:created>
  <dcterms:modified xsi:type="dcterms:W3CDTF">2015-06-02T15:42:38Z</dcterms:modified>
</cp:coreProperties>
</file>